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101"/>
    <p:restoredTop sz="94614"/>
  </p:normalViewPr>
  <p:slideViewPr>
    <p:cSldViewPr snapToGrid="0" snapToObjects="1">
      <p:cViewPr varScale="1">
        <p:scale>
          <a:sx n="124" d="100"/>
          <a:sy n="124" d="100"/>
        </p:scale>
        <p:origin x="14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413810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95005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24623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342987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0457424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735398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5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97210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638634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R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704976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R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0035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15A3D00-067E-0E46-869B-2219318D5F49}" type="datetimeFigureOut">
              <a:rPr lang="en-RS" smtClean="0"/>
              <a:t>1.10.20.</a:t>
            </a:fld>
            <a:endParaRPr lang="e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F4F49DF-4E6B-2845-9CF3-C1ADE6653412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46251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421A5-F8B2-0841-B4EE-E78D9A69C5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err="1"/>
              <a:t>Пропедевтика</a:t>
            </a:r>
            <a:r>
              <a:rPr lang="sr-Cyrl-RS" dirty="0"/>
              <a:t> срца и крвних судова</a:t>
            </a:r>
            <a:endParaRPr lang="en-R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669EDF-3874-4A44-B1F3-841EF8CECB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/>
              <a:t>Др Стефан Симовић</a:t>
            </a:r>
          </a:p>
          <a:p>
            <a:r>
              <a:rPr lang="sr-Cyrl-RS" dirty="0"/>
              <a:t>Основне струковне студије</a:t>
            </a:r>
          </a:p>
          <a:p>
            <a:r>
              <a:rPr lang="sr-Cyrl-RS" dirty="0"/>
              <a:t>Клиничка </a:t>
            </a:r>
            <a:r>
              <a:rPr lang="sr-Cyrl-RS" dirty="0" err="1"/>
              <a:t>пропедевтика</a:t>
            </a:r>
            <a:endParaRPr lang="sr-Cyrl-RS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34524221-4518-804F-ABE8-8F27A2877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732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7429D-12C5-A446-8B16-50D788148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sr-Cyrl-RS" dirty="0" err="1"/>
              <a:t>ускултација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D9238-0920-6D4E-832B-0BBD00634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Промене у јачини срчаних тонова </a:t>
            </a:r>
          </a:p>
          <a:p>
            <a:pPr lvl="1"/>
            <a:r>
              <a:rPr lang="sr-Cyrl-RS" dirty="0"/>
              <a:t>тихи, наглашени, ослабљени тонови</a:t>
            </a:r>
          </a:p>
          <a:p>
            <a:r>
              <a:rPr lang="sr-Cyrl-RS" dirty="0"/>
              <a:t>Промене у броју срчаних тонова</a:t>
            </a:r>
          </a:p>
          <a:p>
            <a:pPr lvl="1"/>
            <a:r>
              <a:rPr lang="sr-Cyrl-RS" dirty="0"/>
              <a:t>Удвајање 1. тона</a:t>
            </a:r>
          </a:p>
          <a:p>
            <a:pPr lvl="1"/>
            <a:r>
              <a:rPr lang="sr-Cyrl-RS" dirty="0"/>
              <a:t>Удвајање 2. тона</a:t>
            </a:r>
          </a:p>
          <a:p>
            <a:pPr lvl="1"/>
            <a:r>
              <a:rPr lang="sr-Cyrl-RS" dirty="0"/>
              <a:t>Појава додатних тонова (3. или 4. тон)</a:t>
            </a:r>
          </a:p>
          <a:p>
            <a:r>
              <a:rPr lang="sr-Cyrl-RS" dirty="0"/>
              <a:t>Тонови вештачких залистака</a:t>
            </a:r>
          </a:p>
          <a:p>
            <a:r>
              <a:rPr lang="sr-Cyrl-RS" dirty="0"/>
              <a:t>Присуство срчаних шумова</a:t>
            </a:r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3A4B8AC9-C9F1-1A47-AFDC-7BAEA4335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379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7C871-9ADF-8448-9C9D-B723C337B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Аускултација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49BFE-8146-8B4C-949D-6E5C4280E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Шумови се јављају између 1. и 2. или 2. и 1. срчаног тона</a:t>
            </a:r>
          </a:p>
          <a:p>
            <a:r>
              <a:rPr lang="sr-Cyrl-RS" dirty="0" err="1"/>
              <a:t>Систолни</a:t>
            </a:r>
            <a:r>
              <a:rPr lang="sr-Cyrl-RS" dirty="0"/>
              <a:t> или </a:t>
            </a:r>
            <a:r>
              <a:rPr lang="sr-Cyrl-RS" dirty="0" err="1"/>
              <a:t>дијастолни</a:t>
            </a:r>
            <a:r>
              <a:rPr lang="sr-Cyrl-RS" dirty="0"/>
              <a:t> или </a:t>
            </a:r>
            <a:r>
              <a:rPr lang="sr-Cyrl-RS" dirty="0" err="1"/>
              <a:t>систолно-дијастолни</a:t>
            </a:r>
            <a:endParaRPr lang="sr-Cyrl-RS" dirty="0"/>
          </a:p>
          <a:p>
            <a:r>
              <a:rPr lang="sr-Cyrl-RS" dirty="0"/>
              <a:t>Место најбоље </a:t>
            </a:r>
            <a:r>
              <a:rPr lang="sr-Cyrl-RS" dirty="0" err="1"/>
              <a:t>чујности</a:t>
            </a:r>
            <a:r>
              <a:rPr lang="sr-Cyrl-RS" dirty="0"/>
              <a:t> (</a:t>
            </a:r>
            <a:r>
              <a:rPr lang="sr-Cyrl-RS" dirty="0" err="1"/>
              <a:t>трикуспидно</a:t>
            </a:r>
            <a:r>
              <a:rPr lang="sr-Cyrl-RS" dirty="0"/>
              <a:t>, пулмонално, </a:t>
            </a:r>
            <a:r>
              <a:rPr lang="sr-Cyrl-RS" dirty="0" err="1"/>
              <a:t>митрално</a:t>
            </a:r>
            <a:r>
              <a:rPr lang="sr-Cyrl-RS" dirty="0"/>
              <a:t> или аортно ушће)</a:t>
            </a:r>
          </a:p>
          <a:p>
            <a:r>
              <a:rPr lang="sr-Cyrl-RS" dirty="0" err="1"/>
              <a:t>Пропагација</a:t>
            </a:r>
            <a:r>
              <a:rPr lang="sr-Cyrl-RS" dirty="0"/>
              <a:t> ( ка левом/десном рамену, ка аорти, или врху срца)</a:t>
            </a:r>
          </a:p>
          <a:p>
            <a:endParaRPr lang="sr-Cyrl-RS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335E43D1-17A8-8E43-A13E-66A97CE6D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705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C17B507-106D-C74E-90F2-610316D42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Пропедевтика</a:t>
            </a:r>
            <a:r>
              <a:rPr lang="sr-Cyrl-RS" dirty="0"/>
              <a:t> крвних судова</a:t>
            </a:r>
            <a:endParaRPr lang="en-R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1C7C69-4B08-4E46-BA2C-9FCC10DA4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6" name="Picture 8" descr="Grb MF">
            <a:extLst>
              <a:ext uri="{FF2B5EF4-FFF2-40B4-BE49-F238E27FC236}">
                <a16:creationId xmlns:a16="http://schemas.microsoft.com/office/drawing/2014/main" id="{A944C00D-4676-B34F-BE91-7F20D1CA0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826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96FDEE3-059B-D648-8A05-9899109D3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Инспекција</a:t>
            </a:r>
            <a:endParaRPr lang="en-R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FB934F-3C18-5B4D-8DDC-3595EFBDF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Бледило</a:t>
            </a:r>
          </a:p>
          <a:p>
            <a:r>
              <a:rPr lang="sr-Cyrl-RS" dirty="0"/>
              <a:t>Цијаноза</a:t>
            </a:r>
          </a:p>
          <a:p>
            <a:r>
              <a:rPr lang="sr-Cyrl-RS" dirty="0" err="1"/>
              <a:t>Варикозитети</a:t>
            </a:r>
            <a:r>
              <a:rPr lang="sr-Cyrl-RS" dirty="0"/>
              <a:t> вена</a:t>
            </a:r>
          </a:p>
          <a:p>
            <a:r>
              <a:rPr lang="sr-Cyrl-RS" dirty="0"/>
              <a:t>Отоци ногу</a:t>
            </a:r>
          </a:p>
          <a:p>
            <a:r>
              <a:rPr lang="sr-Cyrl-RS" dirty="0" err="1"/>
              <a:t>Пулсације</a:t>
            </a:r>
            <a:r>
              <a:rPr lang="sr-Cyrl-RS" dirty="0"/>
              <a:t> крвних судова</a:t>
            </a:r>
          </a:p>
          <a:p>
            <a:r>
              <a:rPr lang="sr-Cyrl-RS" dirty="0"/>
              <a:t>Набрекле вене врата</a:t>
            </a:r>
            <a:endParaRPr lang="en-RS" dirty="0"/>
          </a:p>
        </p:txBody>
      </p:sp>
      <p:pic>
        <p:nvPicPr>
          <p:cNvPr id="6" name="Picture 8" descr="Grb MF">
            <a:extLst>
              <a:ext uri="{FF2B5EF4-FFF2-40B4-BE49-F238E27FC236}">
                <a16:creationId xmlns:a16="http://schemas.microsoft.com/office/drawing/2014/main" id="{ADD627BF-21ED-734D-9807-490A1003B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9768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D0E51-4F45-E34A-8138-EAB2B27E9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Палпација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9B5F0-B988-5349-9A36-ED0CE8BA3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6045" y="2638045"/>
            <a:ext cx="5937755" cy="3793235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/>
              <a:t>Најбитнија метода физикалног прегледа у </a:t>
            </a:r>
            <a:r>
              <a:rPr lang="sr-Cyrl-RS" dirty="0" err="1"/>
              <a:t>пропедевтици</a:t>
            </a:r>
            <a:r>
              <a:rPr lang="sr-Cyrl-RS" dirty="0"/>
              <a:t> крвних судова</a:t>
            </a:r>
          </a:p>
          <a:p>
            <a:r>
              <a:rPr lang="sr-Cyrl-RS" dirty="0" err="1"/>
              <a:t>Палпација</a:t>
            </a:r>
            <a:r>
              <a:rPr lang="sr-Cyrl-RS" dirty="0"/>
              <a:t> </a:t>
            </a:r>
            <a:r>
              <a:rPr lang="sr-Cyrl-RS" dirty="0" err="1"/>
              <a:t>пуслева</a:t>
            </a:r>
            <a:r>
              <a:rPr lang="sr-Cyrl-RS" dirty="0"/>
              <a:t> различитих артерија</a:t>
            </a:r>
          </a:p>
          <a:p>
            <a:pPr lvl="1"/>
            <a:r>
              <a:rPr lang="en-US" dirty="0"/>
              <a:t>A. </a:t>
            </a:r>
            <a:r>
              <a:rPr lang="en-US" dirty="0" err="1"/>
              <a:t>carotis</a:t>
            </a:r>
            <a:r>
              <a:rPr lang="en-US" dirty="0"/>
              <a:t> communis</a:t>
            </a:r>
          </a:p>
          <a:p>
            <a:pPr lvl="1"/>
            <a:r>
              <a:rPr lang="en-US" dirty="0"/>
              <a:t>A. radialis</a:t>
            </a:r>
          </a:p>
          <a:p>
            <a:pPr lvl="1"/>
            <a:r>
              <a:rPr lang="en-US" dirty="0"/>
              <a:t>A. </a:t>
            </a:r>
            <a:r>
              <a:rPr lang="en-US" dirty="0" err="1"/>
              <a:t>ulnaris</a:t>
            </a:r>
            <a:endParaRPr lang="en-US" dirty="0"/>
          </a:p>
          <a:p>
            <a:pPr lvl="1"/>
            <a:r>
              <a:rPr lang="en-US" dirty="0"/>
              <a:t>A. brachialis</a:t>
            </a:r>
          </a:p>
          <a:p>
            <a:pPr lvl="1"/>
            <a:r>
              <a:rPr lang="en-US" dirty="0"/>
              <a:t>A. </a:t>
            </a:r>
            <a:r>
              <a:rPr lang="en-US" dirty="0" err="1"/>
              <a:t>femoralis</a:t>
            </a:r>
            <a:endParaRPr lang="en-US" dirty="0"/>
          </a:p>
          <a:p>
            <a:pPr lvl="1"/>
            <a:r>
              <a:rPr lang="en-US" dirty="0"/>
              <a:t>A. </a:t>
            </a:r>
            <a:r>
              <a:rPr lang="en-US" dirty="0" err="1"/>
              <a:t>poplitealis</a:t>
            </a:r>
            <a:endParaRPr lang="en-US" dirty="0"/>
          </a:p>
          <a:p>
            <a:pPr lvl="1"/>
            <a:r>
              <a:rPr lang="en-US" dirty="0"/>
              <a:t>A. tibialis posterior</a:t>
            </a:r>
          </a:p>
          <a:p>
            <a:pPr lvl="1"/>
            <a:r>
              <a:rPr lang="en-US" dirty="0"/>
              <a:t>A. dorsalis pedis</a:t>
            </a:r>
            <a:endParaRPr lang="sr-Cyrl-RS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6FCE5DD9-C011-F34B-968A-5D992C8D3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6671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3D94B-9AFE-4C4E-9080-5E3C452DC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Палпација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30BCC-8339-E945-8B9C-D0D2474A8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err="1"/>
              <a:t>Палпацијом</a:t>
            </a:r>
            <a:r>
              <a:rPr lang="sr-Cyrl-RS" dirty="0"/>
              <a:t> пулсева одређујемо:</a:t>
            </a:r>
          </a:p>
          <a:p>
            <a:pPr lvl="1"/>
            <a:r>
              <a:rPr lang="sr-Cyrl-RS" dirty="0"/>
              <a:t>Ритмичност </a:t>
            </a:r>
          </a:p>
          <a:p>
            <a:pPr lvl="2"/>
            <a:r>
              <a:rPr lang="sr-Cyrl-RS" dirty="0"/>
              <a:t>Ритмична тј. правилна</a:t>
            </a:r>
          </a:p>
          <a:p>
            <a:pPr lvl="2"/>
            <a:r>
              <a:rPr lang="sr-Cyrl-RS" dirty="0"/>
              <a:t>Аритмична тј. неправилна</a:t>
            </a:r>
          </a:p>
          <a:p>
            <a:pPr lvl="1"/>
            <a:r>
              <a:rPr lang="sr-Cyrl-RS" dirty="0"/>
              <a:t>Амплитуду</a:t>
            </a:r>
          </a:p>
          <a:p>
            <a:pPr lvl="2"/>
            <a:r>
              <a:rPr lang="sr-Cyrl-RS" dirty="0"/>
              <a:t>Велика </a:t>
            </a:r>
          </a:p>
          <a:p>
            <a:pPr lvl="2"/>
            <a:r>
              <a:rPr lang="sr-Cyrl-RS" dirty="0"/>
              <a:t>Мала</a:t>
            </a:r>
          </a:p>
          <a:p>
            <a:pPr lvl="1"/>
            <a:r>
              <a:rPr lang="sr-Cyrl-RS" dirty="0"/>
              <a:t>Облик таласа</a:t>
            </a:r>
          </a:p>
          <a:p>
            <a:pPr lvl="2"/>
            <a:r>
              <a:rPr lang="sr-Cyrl-RS" dirty="0"/>
              <a:t>Брз</a:t>
            </a:r>
          </a:p>
          <a:p>
            <a:pPr lvl="2"/>
            <a:r>
              <a:rPr lang="sr-Cyrl-RS" dirty="0"/>
              <a:t>Спор</a:t>
            </a:r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7146296A-9EAF-4343-BE87-792C32B03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2221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E4803-127A-4C48-BDC3-EB2FC5ACC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Мерење крвног притиска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3503F-578C-2A4E-AA6F-E422C3448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err="1"/>
              <a:t>Брахијална</a:t>
            </a:r>
            <a:r>
              <a:rPr lang="sr-Cyrl-RS" dirty="0"/>
              <a:t> артерија у нивоу срца уз помоћ манжетне и стетоскопа</a:t>
            </a:r>
          </a:p>
          <a:p>
            <a:r>
              <a:rPr lang="sr-Cyrl-RS" dirty="0"/>
              <a:t>Манжетна се поставља на </a:t>
            </a:r>
            <a:r>
              <a:rPr lang="sr-Cyrl-RS" dirty="0" err="1"/>
              <a:t>брахијалну</a:t>
            </a:r>
            <a:r>
              <a:rPr lang="sr-Cyrl-RS" dirty="0"/>
              <a:t> регију</a:t>
            </a:r>
          </a:p>
          <a:p>
            <a:r>
              <a:rPr lang="sr-Cyrl-RS" dirty="0" err="1"/>
              <a:t>Стетоском</a:t>
            </a:r>
            <a:r>
              <a:rPr lang="sr-Cyrl-RS" dirty="0"/>
              <a:t> се ставља испод манжетне у </a:t>
            </a:r>
            <a:r>
              <a:rPr lang="sr-Cyrl-RS" dirty="0" err="1"/>
              <a:t>кубиталну</a:t>
            </a:r>
            <a:r>
              <a:rPr lang="sr-Cyrl-RS" dirty="0"/>
              <a:t> регију и слушају се </a:t>
            </a:r>
            <a:r>
              <a:rPr lang="sr-Cyrl-RS" dirty="0" err="1"/>
              <a:t>пулсације</a:t>
            </a:r>
            <a:r>
              <a:rPr lang="sr-Cyrl-RS" dirty="0"/>
              <a:t> </a:t>
            </a:r>
            <a:r>
              <a:rPr lang="sr-Cyrl-RS" dirty="0" err="1"/>
              <a:t>брахијалне</a:t>
            </a:r>
            <a:r>
              <a:rPr lang="sr-Cyrl-RS" dirty="0"/>
              <a:t> артерије</a:t>
            </a:r>
          </a:p>
          <a:p>
            <a:r>
              <a:rPr lang="sr-Cyrl-RS" dirty="0"/>
              <a:t>Слушају се </a:t>
            </a:r>
            <a:r>
              <a:rPr lang="sr-Cyrl-RS" dirty="0" err="1"/>
              <a:t>Коротковљеви</a:t>
            </a:r>
            <a:r>
              <a:rPr lang="sr-Cyrl-RS" dirty="0"/>
              <a:t> тонови</a:t>
            </a:r>
          </a:p>
          <a:p>
            <a:pPr lvl="1"/>
            <a:r>
              <a:rPr lang="sr-Cyrl-RS" dirty="0"/>
              <a:t>Први тон при попуштању манжетне крвног притиска</a:t>
            </a:r>
          </a:p>
          <a:p>
            <a:pPr lvl="1"/>
            <a:r>
              <a:rPr lang="sr-Cyrl-RS" dirty="0"/>
              <a:t>Последњи тон при попуштању манжетне крвног притиска</a:t>
            </a:r>
            <a:endParaRPr lang="en-RS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DC79B067-35C0-0943-AEF2-D56727AC0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4060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75787D-CEB7-1249-B72E-CE6054D1F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Пропедевтика</a:t>
            </a:r>
            <a:r>
              <a:rPr lang="sr-Cyrl-RS" dirty="0"/>
              <a:t> срца</a:t>
            </a:r>
            <a:endParaRPr lang="en-R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8D234A-A8FC-0A47-B02C-FC8B2FBB6C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6" name="Picture 8" descr="Grb MF">
            <a:extLst>
              <a:ext uri="{FF2B5EF4-FFF2-40B4-BE49-F238E27FC236}">
                <a16:creationId xmlns:a16="http://schemas.microsoft.com/office/drawing/2014/main" id="{C884325C-3E88-8245-8EAD-DBFDA5DEF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6159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FFDA0-632F-A248-8ABB-C51F5F43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Објективни преглед срца и крвних судова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CA648-9820-104A-A217-33A257570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Инспекција</a:t>
            </a:r>
          </a:p>
          <a:p>
            <a:r>
              <a:rPr lang="sr-Cyrl-RS" dirty="0" err="1"/>
              <a:t>Палпација</a:t>
            </a:r>
            <a:endParaRPr lang="sr-Cyrl-RS" dirty="0"/>
          </a:p>
          <a:p>
            <a:r>
              <a:rPr lang="sr-Cyrl-RS" dirty="0"/>
              <a:t>Перкусија</a:t>
            </a:r>
          </a:p>
          <a:p>
            <a:r>
              <a:rPr lang="sr-Cyrl-RS" dirty="0"/>
              <a:t>Аускултација</a:t>
            </a:r>
            <a:endParaRPr lang="en-RS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63110D6A-DFF5-FF49-9F23-EBA27494F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842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9B88E-7215-F945-8C62-B10B235B1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Инспекција 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7CA11-91D0-7444-90A9-0340E55F7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/>
              <a:t>Активност и став пацијента </a:t>
            </a:r>
          </a:p>
          <a:p>
            <a:pPr lvl="1"/>
            <a:r>
              <a:rPr lang="sr-Cyrl-RS" dirty="0"/>
              <a:t>Активан или пасиван положај у постељи</a:t>
            </a:r>
          </a:p>
          <a:p>
            <a:r>
              <a:rPr lang="sr-Cyrl-RS" dirty="0"/>
              <a:t>Цијаноза (плава </a:t>
            </a:r>
            <a:r>
              <a:rPr lang="sr-Cyrl-RS" dirty="0" err="1"/>
              <a:t>пребојеност</a:t>
            </a:r>
            <a:r>
              <a:rPr lang="sr-Cyrl-RS" dirty="0"/>
              <a:t> коже) усана, образа или екстремитета</a:t>
            </a:r>
          </a:p>
          <a:p>
            <a:r>
              <a:rPr lang="sr-Cyrl-RS" dirty="0"/>
              <a:t>Изглед лица</a:t>
            </a:r>
          </a:p>
          <a:p>
            <a:r>
              <a:rPr lang="sr-Cyrl-RS" dirty="0"/>
              <a:t>Набрекле вене врата</a:t>
            </a:r>
          </a:p>
          <a:p>
            <a:r>
              <a:rPr lang="sr-Cyrl-RS" dirty="0" err="1"/>
              <a:t>Ектремитети</a:t>
            </a:r>
            <a:endParaRPr lang="sr-Cyrl-RS" dirty="0"/>
          </a:p>
          <a:p>
            <a:pPr lvl="1"/>
            <a:r>
              <a:rPr lang="sr-Cyrl-RS" dirty="0"/>
              <a:t>Отоци</a:t>
            </a:r>
          </a:p>
          <a:p>
            <a:pPr lvl="1"/>
            <a:r>
              <a:rPr lang="sr-Cyrl-RS" dirty="0" err="1"/>
              <a:t>Варикозитети</a:t>
            </a:r>
            <a:r>
              <a:rPr lang="sr-Cyrl-RS" dirty="0"/>
              <a:t> (проширене) вене доњих екстремитета</a:t>
            </a:r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5766FA0F-E696-454D-B015-2CB910AA2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023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B92E7-76C9-A34E-A9BD-8DD71EF68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6F460-FAD9-B444-A509-4A2CA5FF8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1026" name="Picture 2" descr="Skin signs of respiratory disease | DermNet NZ">
            <a:extLst>
              <a:ext uri="{FF2B5EF4-FFF2-40B4-BE49-F238E27FC236}">
                <a16:creationId xmlns:a16="http://schemas.microsoft.com/office/drawing/2014/main" id="{2416B9AF-EC63-A648-AED6-3F5C6947A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0"/>
            <a:ext cx="32766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hat is Cyanosis? | First Aid for Free">
            <a:extLst>
              <a:ext uri="{FF2B5EF4-FFF2-40B4-BE49-F238E27FC236}">
                <a16:creationId xmlns:a16="http://schemas.microsoft.com/office/drawing/2014/main" id="{077DB31B-9E88-2743-8DDC-535396630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0"/>
            <a:ext cx="33020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B77874B1-5917-AE4B-ACDD-A9E440DDD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2476500"/>
            <a:ext cx="327660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dema - Wikipedia">
            <a:extLst>
              <a:ext uri="{FF2B5EF4-FFF2-40B4-BE49-F238E27FC236}">
                <a16:creationId xmlns:a16="http://schemas.microsoft.com/office/drawing/2014/main" id="{4BF2A830-B11B-6547-A89A-51448C0DD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499" y="2476500"/>
            <a:ext cx="3337031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Mitral facies It refers to a... - MBBS students only | Facebook">
            <a:extLst>
              <a:ext uri="{FF2B5EF4-FFF2-40B4-BE49-F238E27FC236}">
                <a16:creationId xmlns:a16="http://schemas.microsoft.com/office/drawing/2014/main" id="{47FF786D-41B8-E04E-81A0-16FC1D4D2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0"/>
            <a:ext cx="2624708" cy="389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What To Know About Varicose Veins: FSA Vein - Pomona, CA - FSA Vein">
            <a:extLst>
              <a:ext uri="{FF2B5EF4-FFF2-40B4-BE49-F238E27FC236}">
                <a16:creationId xmlns:a16="http://schemas.microsoft.com/office/drawing/2014/main" id="{2D249AAB-CCDF-D14B-B15E-C66F7B932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925" y="3894268"/>
            <a:ext cx="4262883" cy="296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181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A78F9-B2F1-CB4C-BCA9-4F12103A8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Палпација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A27A4-F97B-9147-A5F1-D583CAF63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err="1"/>
              <a:t>Палпација</a:t>
            </a:r>
            <a:r>
              <a:rPr lang="sr-Cyrl-RS" dirty="0"/>
              <a:t> иктуса (врха срца)</a:t>
            </a:r>
          </a:p>
          <a:p>
            <a:r>
              <a:rPr lang="sr-Cyrl-RS" dirty="0" err="1"/>
              <a:t>Палпација</a:t>
            </a:r>
            <a:r>
              <a:rPr lang="sr-Cyrl-RS" dirty="0"/>
              <a:t> треперења (</a:t>
            </a:r>
            <a:r>
              <a:rPr lang="sr-Latn-RS" dirty="0" err="1"/>
              <a:t>thrilla</a:t>
            </a:r>
            <a:r>
              <a:rPr lang="sr-Cyrl-RS" dirty="0"/>
              <a:t>)</a:t>
            </a:r>
            <a:endParaRPr lang="sr-Latn-RS" dirty="0"/>
          </a:p>
          <a:p>
            <a:endParaRPr lang="en-RS" dirty="0"/>
          </a:p>
        </p:txBody>
      </p:sp>
      <p:pic>
        <p:nvPicPr>
          <p:cNvPr id="2050" name="Picture 2" descr="Palpating The Heart - Examination Sequence - 78 Steps Health Journal">
            <a:extLst>
              <a:ext uri="{FF2B5EF4-FFF2-40B4-BE49-F238E27FC236}">
                <a16:creationId xmlns:a16="http://schemas.microsoft.com/office/drawing/2014/main" id="{3267D40E-F49F-7F48-AA72-498E1C3F1E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21" b="55099"/>
          <a:stretch/>
        </p:blipFill>
        <p:spPr bwMode="auto">
          <a:xfrm>
            <a:off x="2543362" y="3595836"/>
            <a:ext cx="3642285" cy="26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Grb MF">
            <a:extLst>
              <a:ext uri="{FF2B5EF4-FFF2-40B4-BE49-F238E27FC236}">
                <a16:creationId xmlns:a16="http://schemas.microsoft.com/office/drawing/2014/main" id="{D406FD23-6E7F-8144-8C45-C7D4AF4C0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4014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05D7C-D64A-4A47-B875-EA1399802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Перкусија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75CEC-B02F-BD47-94AF-C84BF18A2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Историјски значај</a:t>
            </a:r>
          </a:p>
          <a:p>
            <a:r>
              <a:rPr lang="sr-Cyrl-RS" dirty="0"/>
              <a:t>Одређивање граница, облика и величине срца</a:t>
            </a:r>
          </a:p>
          <a:p>
            <a:endParaRPr lang="en-RS" dirty="0"/>
          </a:p>
        </p:txBody>
      </p:sp>
      <p:pic>
        <p:nvPicPr>
          <p:cNvPr id="4" name="Picture 8" descr="Grb MF">
            <a:extLst>
              <a:ext uri="{FF2B5EF4-FFF2-40B4-BE49-F238E27FC236}">
                <a16:creationId xmlns:a16="http://schemas.microsoft.com/office/drawing/2014/main" id="{F623558B-DE36-7B4A-9912-C57B7949B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429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B276-BC3A-8F40-966F-D8B3D625E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Аускултација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16D1B-9FC3-A24F-804E-8711FAF16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Највећи значај</a:t>
            </a:r>
          </a:p>
          <a:p>
            <a:r>
              <a:rPr lang="sr-Cyrl-RS" dirty="0"/>
              <a:t>Аускултација срчаних тонова</a:t>
            </a:r>
          </a:p>
          <a:p>
            <a:pPr lvl="1"/>
            <a:r>
              <a:rPr lang="sr-Cyrl-RS" dirty="0"/>
              <a:t>Срчани тонови настају као последица затварања срчаних залистака</a:t>
            </a:r>
          </a:p>
          <a:p>
            <a:pPr lvl="2"/>
            <a:r>
              <a:rPr lang="sr-Cyrl-RS" dirty="0" err="1"/>
              <a:t>Трикуспидни</a:t>
            </a:r>
            <a:r>
              <a:rPr lang="sr-Cyrl-RS" dirty="0"/>
              <a:t> залистак</a:t>
            </a:r>
          </a:p>
          <a:p>
            <a:pPr lvl="2"/>
            <a:r>
              <a:rPr lang="sr-Cyrl-RS" dirty="0"/>
              <a:t>Пулмонални залистак</a:t>
            </a:r>
          </a:p>
          <a:p>
            <a:pPr lvl="2"/>
            <a:r>
              <a:rPr lang="sr-Cyrl-RS" dirty="0" err="1"/>
              <a:t>Митрални</a:t>
            </a:r>
            <a:r>
              <a:rPr lang="sr-Cyrl-RS" dirty="0"/>
              <a:t> залистак</a:t>
            </a:r>
          </a:p>
          <a:p>
            <a:pPr lvl="2"/>
            <a:r>
              <a:rPr lang="sr-Cyrl-RS" dirty="0"/>
              <a:t>Аортни залистак</a:t>
            </a:r>
            <a:endParaRPr lang="en-RS" dirty="0"/>
          </a:p>
        </p:txBody>
      </p:sp>
      <p:pic>
        <p:nvPicPr>
          <p:cNvPr id="4" name="Picture 2" descr="Heart Valve Problems and Disease | COR Medical Group">
            <a:extLst>
              <a:ext uri="{FF2B5EF4-FFF2-40B4-BE49-F238E27FC236}">
                <a16:creationId xmlns:a16="http://schemas.microsoft.com/office/drawing/2014/main" id="{86B2DB9C-000F-AE42-B2DB-1F75CEAD5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425" y="3756016"/>
            <a:ext cx="3980329" cy="298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Grb MF">
            <a:extLst>
              <a:ext uri="{FF2B5EF4-FFF2-40B4-BE49-F238E27FC236}">
                <a16:creationId xmlns:a16="http://schemas.microsoft.com/office/drawing/2014/main" id="{6D1E7589-CC4B-3643-B103-827F19AF2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451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43241-F671-BC41-A6CC-F1C68E214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аускултација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C2E9A-83C5-8D4A-8371-2D1C4AFEF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3074" name="Picture 2" descr="Heart Murmur Chart - Medgeeks">
            <a:extLst>
              <a:ext uri="{FF2B5EF4-FFF2-40B4-BE49-F238E27FC236}">
                <a16:creationId xmlns:a16="http://schemas.microsoft.com/office/drawing/2014/main" id="{D7CA661B-D5B4-8E4A-85AF-68F860075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014" y="2228718"/>
            <a:ext cx="4263971" cy="444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Grb MF">
            <a:extLst>
              <a:ext uri="{FF2B5EF4-FFF2-40B4-BE49-F238E27FC236}">
                <a16:creationId xmlns:a16="http://schemas.microsoft.com/office/drawing/2014/main" id="{CF4BABB1-7FF1-5B4F-94CE-98BD6945F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675" y="88900"/>
            <a:ext cx="5683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417376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207</TotalTime>
  <Words>328</Words>
  <Application>Microsoft Macintosh PowerPoint</Application>
  <PresentationFormat>On-screen Show (4:3)</PresentationFormat>
  <Paragraphs>85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Corbel</vt:lpstr>
      <vt:lpstr>Gill Sans MT</vt:lpstr>
      <vt:lpstr>Parcel</vt:lpstr>
      <vt:lpstr>Пропедевтика срца и крвних судова</vt:lpstr>
      <vt:lpstr>Пропедевтика срца</vt:lpstr>
      <vt:lpstr>Објективни преглед срца и крвних судова</vt:lpstr>
      <vt:lpstr>Инспекција </vt:lpstr>
      <vt:lpstr>PowerPoint Presentation</vt:lpstr>
      <vt:lpstr>Палпација</vt:lpstr>
      <vt:lpstr>Перкусија</vt:lpstr>
      <vt:lpstr>Аускултација</vt:lpstr>
      <vt:lpstr>аускултација</vt:lpstr>
      <vt:lpstr>Aускултација</vt:lpstr>
      <vt:lpstr>Аускултација</vt:lpstr>
      <vt:lpstr>Пропедевтика крвних судова</vt:lpstr>
      <vt:lpstr>Инспекција</vt:lpstr>
      <vt:lpstr>Палпација</vt:lpstr>
      <vt:lpstr>Палпација</vt:lpstr>
      <vt:lpstr>Мерење крвног притиска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Пропедевтика срца и крвних судова</dc:title>
  <dc:creator>Stefan Simovic</dc:creator>
  <cp:lastModifiedBy>Stefan Simovic</cp:lastModifiedBy>
  <cp:revision>18</cp:revision>
  <dcterms:created xsi:type="dcterms:W3CDTF">2020-09-20T13:20:03Z</dcterms:created>
  <dcterms:modified xsi:type="dcterms:W3CDTF">2020-10-01T10:45:24Z</dcterms:modified>
</cp:coreProperties>
</file>